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MavenPr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abef9e668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babef9e668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babef9e668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babef9e668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babef9e668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babef9e668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babef9e668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babef9e668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abef9e668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abef9e668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babef9e668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babef9e668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abef9e668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babef9e668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babef9e66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babef9e66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babef9e668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babef9e668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babef9e668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babef9e668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abef9e668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abef9e668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babef9e668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babef9e668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babef9e66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babef9e66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babef9e668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babef9e668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abef9e668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babef9e668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abef9e668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babef9e668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babef9e668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babef9e668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babef9e668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babef9e668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babef9e66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babef9e66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babef9e668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babef9e668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babef9e668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babef9e668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abef9e668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babef9e668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babef9e668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babef9e668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babef9e668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babef9e668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babef9e668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babef9e668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abef9e668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babef9e668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abef9e668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abef9e668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abef9e668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abef9e668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abef9e668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abef9e668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abef9e668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babef9e668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abef9e668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abef9e668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abef9e668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babef9e668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40" name="Google Shape;14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44" name="Google Shape;14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148" name="Google Shape;14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52" name="Google Shape;15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156" name="Google Shape;15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165" name="Google Shape;16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9" name="Google Shape;16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206" name="Google Shape;20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211" name="Google Shape;21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215" name="Google Shape;21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9" name="Google Shape;21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5" name="Google Shape;22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237" name="Google Shape;23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241" name="Google Shape;24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1" name="Google Shape;251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0" name="Google Shape;27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77" name="Google Shape;277;p27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278" name="Google Shape;278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1" name="Google Shape;281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85" name="Google Shape;285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0" name="Google Shape;290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96" name="Google Shape;296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299" name="Google Shape;299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" name="Google Shape;302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04" name="Google Shape;304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" name="Google Shape;306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8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17" name="Google Shape;317;p2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18" name="Google Shape;318;p2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2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21" name="Google Shape;321;p2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2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5" name="Google Shape;325;p2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" name="Google Shape;329;p28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30" name="Google Shape;330;p2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31" name="Google Shape;331;p2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2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34" name="Google Shape;334;p2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2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38" name="Google Shape;338;p2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8" name="Google Shape;348;p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52" name="Google Shape;352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59" name="Google Shape;359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3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3" name="Google Shape;363;p30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7" name="Google Shape;367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3" name="Google Shape;373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2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32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7" name="Google Shape;377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380" name="Google Shape;380;p33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381" name="Google Shape;381;p3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33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385" name="Google Shape;385;p3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3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89" name="Google Shape;389;p3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1" name="Google Shape;391;p3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5" name="Google Shape;395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4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8" name="Google Shape;398;p34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9" name="Google Shape;399;p34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0" name="Google Shape;400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5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3" name="Google Shape;403;p3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6" name="Google Shape;406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6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09" name="Google Shape;409;p3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0" name="Google Shape;410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3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5" name="Google Shape;415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3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1" name="Google Shape;421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" name="Google Shape;425;p3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6" name="Google Shape;426;p3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3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0" name="Google Shape;430;p3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3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6" name="Google Shape;436;p3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3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1" name="Google Shape;441;p3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3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5" name="Google Shape;445;p3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3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1" name="Google Shape;451;p3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3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6" name="Google Shape;456;p3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3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1" name="Google Shape;461;p3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3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5" name="Google Shape;465;p3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3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0" name="Google Shape;470;p3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3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5" name="Google Shape;475;p3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" name="Google Shape;480;p3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1" name="Google Shape;481;p3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3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6" name="Google Shape;486;p3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3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0" name="Google Shape;490;p3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3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5" name="Google Shape;495;p3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3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1" name="Google Shape;501;p3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3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6" name="Google Shape;506;p3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3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0" name="Google Shape;510;p3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3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6" name="Google Shape;516;p3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3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1" name="Google Shape;521;p3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3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6" name="Google Shape;526;p3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9" name="Google Shape;529;p3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0" name="Google Shape;530;p3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4" name="Google Shape;534;p36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3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5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7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learn.microsoft.com/fr-fr/training/achievements/learn.mec.microsoft-educator-academy.trophy?username=FornierYann-4521&amp;sharingId=6C31FDA7E6D1755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services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Cours 1 - Les Services Internet</a:t>
            </a:r>
            <a:endParaRPr sz="2000"/>
          </a:p>
        </p:txBody>
      </p:sp>
      <p:sp>
        <p:nvSpPr>
          <p:cNvPr id="544" name="Google Shape;544;p3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cours de Yann Fornier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topologie en bus</a:t>
            </a:r>
            <a:endParaRPr/>
          </a:p>
        </p:txBody>
      </p:sp>
      <p:sp>
        <p:nvSpPr>
          <p:cNvPr id="643" name="Google Shape;643;p47"/>
          <p:cNvSpPr txBox="1"/>
          <p:nvPr>
            <p:ph idx="1" type="body"/>
          </p:nvPr>
        </p:nvSpPr>
        <p:spPr>
          <a:xfrm>
            <a:off x="851725" y="2216350"/>
            <a:ext cx="45228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Tous les ordinateurs sont reliés à une même ligne de transmission par l’intermédiaire de câbles, généralement coaxiaux.</a:t>
            </a:r>
            <a:endParaRPr/>
          </a:p>
        </p:txBody>
      </p:sp>
      <p:pic>
        <p:nvPicPr>
          <p:cNvPr id="644" name="Google Shape;6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50" y="2061700"/>
            <a:ext cx="2817190" cy="1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topologie en étoile</a:t>
            </a:r>
            <a:endParaRPr/>
          </a:p>
        </p:txBody>
      </p:sp>
      <p:sp>
        <p:nvSpPr>
          <p:cNvPr id="651" name="Google Shape;651;p48"/>
          <p:cNvSpPr txBox="1"/>
          <p:nvPr>
            <p:ph idx="1" type="body"/>
          </p:nvPr>
        </p:nvSpPr>
        <p:spPr>
          <a:xfrm>
            <a:off x="1193275" y="1929300"/>
            <a:ext cx="39201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Dans une topologie en étoile, les ordinateurs du réseau sont reliés à un système matériel central appelé </a:t>
            </a:r>
            <a:r>
              <a:rPr b="1" lang="fr"/>
              <a:t>concentrateur. (</a:t>
            </a:r>
            <a:r>
              <a:rPr b="1" i="1" lang="fr"/>
              <a:t>hub</a:t>
            </a:r>
            <a:r>
              <a:rPr b="1" lang="fr"/>
              <a:t> en anglais)</a:t>
            </a:r>
            <a:endParaRPr/>
          </a:p>
        </p:txBody>
      </p:sp>
      <p:pic>
        <p:nvPicPr>
          <p:cNvPr id="652" name="Google Shape;6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12" y="1770700"/>
            <a:ext cx="2722675" cy="219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48"/>
          <p:cNvCxnSpPr/>
          <p:nvPr/>
        </p:nvCxnSpPr>
        <p:spPr>
          <a:xfrm flipH="1">
            <a:off x="4410275" y="2973575"/>
            <a:ext cx="2631900" cy="47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54" name="Google Shape;654;p48"/>
          <p:cNvSpPr txBox="1"/>
          <p:nvPr/>
        </p:nvSpPr>
        <p:spPr>
          <a:xfrm>
            <a:off x="3084100" y="3214700"/>
            <a:ext cx="13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Nunito"/>
                <a:ea typeface="Nunito"/>
                <a:cs typeface="Nunito"/>
                <a:sym typeface="Nunito"/>
              </a:rPr>
              <a:t>Hub : Switch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5" name="Google Shape;6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topologie en anneau</a:t>
            </a:r>
            <a:endParaRPr/>
          </a:p>
        </p:txBody>
      </p:sp>
      <p:sp>
        <p:nvSpPr>
          <p:cNvPr id="661" name="Google Shape;661;p49"/>
          <p:cNvSpPr txBox="1"/>
          <p:nvPr>
            <p:ph idx="1" type="body"/>
          </p:nvPr>
        </p:nvSpPr>
        <p:spPr>
          <a:xfrm>
            <a:off x="1374125" y="1597875"/>
            <a:ext cx="46734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Dans la topologie en anneau, les ordinateurs sont situés dans une boucle et communiquent chacun à leur tour.</a:t>
            </a:r>
            <a:endParaRPr/>
          </a:p>
        </p:txBody>
      </p:sp>
      <p:pic>
        <p:nvPicPr>
          <p:cNvPr id="662" name="Google Shape;6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313" y="1748575"/>
            <a:ext cx="1893569" cy="18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topologie hiérarchique</a:t>
            </a:r>
            <a:endParaRPr/>
          </a:p>
        </p:txBody>
      </p:sp>
      <p:sp>
        <p:nvSpPr>
          <p:cNvPr id="669" name="Google Shape;669;p50"/>
          <p:cNvSpPr txBox="1"/>
          <p:nvPr>
            <p:ph idx="1" type="body"/>
          </p:nvPr>
        </p:nvSpPr>
        <p:spPr>
          <a:xfrm>
            <a:off x="1303800" y="1818300"/>
            <a:ext cx="49047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Ici, le réseau est divisé en niveaux. Le sommet, le haut niveau, est connecté à plusieurs nœuds de niveaux inférieurs dans la hiérarchie.</a:t>
            </a:r>
            <a:endParaRPr/>
          </a:p>
        </p:txBody>
      </p:sp>
      <p:pic>
        <p:nvPicPr>
          <p:cNvPr id="670" name="Google Shape;6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107" y="1721270"/>
            <a:ext cx="2127575" cy="17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topologie maillée</a:t>
            </a:r>
            <a:endParaRPr/>
          </a:p>
        </p:txBody>
      </p:sp>
      <p:sp>
        <p:nvSpPr>
          <p:cNvPr id="677" name="Google Shape;677;p51"/>
          <p:cNvSpPr txBox="1"/>
          <p:nvPr>
            <p:ph idx="1" type="body"/>
          </p:nvPr>
        </p:nvSpPr>
        <p:spPr>
          <a:xfrm>
            <a:off x="1303800" y="1990050"/>
            <a:ext cx="3709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La topologie maillée est une évolution de la topologie en étoile, elle correspond à plusieurs liaisons point à point.</a:t>
            </a:r>
            <a:endParaRPr/>
          </a:p>
        </p:txBody>
      </p:sp>
      <p:pic>
        <p:nvPicPr>
          <p:cNvPr id="678" name="Google Shape;6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400" y="1652825"/>
            <a:ext cx="2270225" cy="23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d’autres encore…</a:t>
            </a:r>
            <a:endParaRPr/>
          </a:p>
        </p:txBody>
      </p:sp>
      <p:pic>
        <p:nvPicPr>
          <p:cNvPr id="685" name="Google Shape;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050" y="1098025"/>
            <a:ext cx="5183675" cy="3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ctrTitle"/>
          </p:nvPr>
        </p:nvSpPr>
        <p:spPr>
          <a:xfrm>
            <a:off x="824000" y="1613825"/>
            <a:ext cx="6790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commandes réseaux</a:t>
            </a:r>
            <a:endParaRPr/>
          </a:p>
        </p:txBody>
      </p:sp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249225"/>
            <a:ext cx="4848900" cy="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commandes réseaux</a:t>
            </a:r>
            <a:endParaRPr/>
          </a:p>
        </p:txBody>
      </p:sp>
      <p:sp>
        <p:nvSpPr>
          <p:cNvPr id="698" name="Google Shape;698;p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Une bonne connaissance du réseau utilisé est indispensable avant de configurer les interfaces d’un OS ou d’un système de manière générale. </a:t>
            </a:r>
            <a:endParaRPr/>
          </a:p>
        </p:txBody>
      </p:sp>
      <p:pic>
        <p:nvPicPr>
          <p:cNvPr id="699" name="Google Shape;6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commandes réseaux</a:t>
            </a:r>
            <a:endParaRPr/>
          </a:p>
        </p:txBody>
      </p:sp>
      <p:sp>
        <p:nvSpPr>
          <p:cNvPr id="705" name="Google Shape;705;p55"/>
          <p:cNvSpPr txBox="1"/>
          <p:nvPr>
            <p:ph idx="1" type="body"/>
          </p:nvPr>
        </p:nvSpPr>
        <p:spPr>
          <a:xfrm>
            <a:off x="1303800" y="1456650"/>
            <a:ext cx="7030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Il est nécessaire pour comprendre un réseau de comprendre son architecture physique, logique ainsi que ses interfaces soit entre sous réseaux soit avec l’humain (IHM)</a:t>
            </a:r>
            <a:endParaRPr/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800" y="2751900"/>
            <a:ext cx="648399" cy="6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125" y="2576450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5"/>
          <p:cNvPicPr preferRelativeResize="0"/>
          <p:nvPr/>
        </p:nvPicPr>
        <p:blipFill rotWithShape="1">
          <a:blip r:embed="rId6">
            <a:alphaModFix/>
          </a:blip>
          <a:srcRect b="8684" l="0" r="0" t="0"/>
          <a:stretch/>
        </p:blipFill>
        <p:spPr>
          <a:xfrm>
            <a:off x="2934375" y="2576450"/>
            <a:ext cx="105136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802" y="2435613"/>
            <a:ext cx="698150" cy="128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55"/>
          <p:cNvCxnSpPr>
            <a:stCxn id="710" idx="3"/>
            <a:endCxn id="709" idx="1"/>
          </p:cNvCxnSpPr>
          <p:nvPr/>
        </p:nvCxnSpPr>
        <p:spPr>
          <a:xfrm>
            <a:off x="2001952" y="3076100"/>
            <a:ext cx="93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55"/>
          <p:cNvCxnSpPr>
            <a:stCxn id="708" idx="1"/>
            <a:endCxn id="709" idx="3"/>
          </p:cNvCxnSpPr>
          <p:nvPr/>
        </p:nvCxnSpPr>
        <p:spPr>
          <a:xfrm rot="10800000">
            <a:off x="3985725" y="3076100"/>
            <a:ext cx="109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3" name="Google Shape;713;p55"/>
          <p:cNvSpPr txBox="1"/>
          <p:nvPr/>
        </p:nvSpPr>
        <p:spPr>
          <a:xfrm>
            <a:off x="2169922" y="2742525"/>
            <a:ext cx="5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IHM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14" name="Google Shape;714;p55"/>
          <p:cNvCxnSpPr/>
          <p:nvPr/>
        </p:nvCxnSpPr>
        <p:spPr>
          <a:xfrm>
            <a:off x="4106278" y="2942625"/>
            <a:ext cx="93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55"/>
          <p:cNvSpPr txBox="1"/>
          <p:nvPr/>
        </p:nvSpPr>
        <p:spPr>
          <a:xfrm>
            <a:off x="4051870" y="2491862"/>
            <a:ext cx="9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Requête HTTP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6" name="Google Shape;716;p55"/>
          <p:cNvSpPr txBox="1"/>
          <p:nvPr/>
        </p:nvSpPr>
        <p:spPr>
          <a:xfrm>
            <a:off x="4052728" y="2975653"/>
            <a:ext cx="999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Ack,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Nunito"/>
                <a:ea typeface="Nunito"/>
                <a:cs typeface="Nunito"/>
                <a:sym typeface="Nunito"/>
              </a:rPr>
              <a:t>Réponse serveur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17" name="Google Shape;717;p55"/>
          <p:cNvCxnSpPr>
            <a:stCxn id="707" idx="1"/>
            <a:endCxn id="708" idx="3"/>
          </p:cNvCxnSpPr>
          <p:nvPr/>
        </p:nvCxnSpPr>
        <p:spPr>
          <a:xfrm rot="10800000">
            <a:off x="6076300" y="3076100"/>
            <a:ext cx="12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5"/>
          <p:cNvCxnSpPr/>
          <p:nvPr/>
        </p:nvCxnSpPr>
        <p:spPr>
          <a:xfrm>
            <a:off x="6273152" y="2942625"/>
            <a:ext cx="93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55"/>
          <p:cNvSpPr txBox="1"/>
          <p:nvPr/>
        </p:nvSpPr>
        <p:spPr>
          <a:xfrm>
            <a:off x="6145959" y="2633600"/>
            <a:ext cx="10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Requête SQL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0" name="Google Shape;720;p55"/>
          <p:cNvSpPr txBox="1"/>
          <p:nvPr/>
        </p:nvSpPr>
        <p:spPr>
          <a:xfrm>
            <a:off x="6143429" y="2992854"/>
            <a:ext cx="1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Réponse BDD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commandes réseaux</a:t>
            </a:r>
            <a:endParaRPr/>
          </a:p>
        </p:txBody>
      </p:sp>
      <p:sp>
        <p:nvSpPr>
          <p:cNvPr id="726" name="Google Shape;726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configurer, tester ou encore valider un réseau, voici un petit résumé des commandes (non-exhaustif) à retenir (Windows)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ping : Envoyer des messages à un serveur qui peut répondre </a:t>
            </a:r>
            <a:r>
              <a:rPr i="1" lang="fr"/>
              <a:t>ping www.google.com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tracert : Retracer le chemin d’un paquet réseau </a:t>
            </a:r>
            <a:r>
              <a:rPr i="1" lang="fr"/>
              <a:t>tracert www.google.com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ipconfig : Permet d’obtenir la configuration ip de chaque interface réseau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route : fournit les tables de routage de Windows</a:t>
            </a:r>
            <a:endParaRPr/>
          </a:p>
        </p:txBody>
      </p:sp>
      <p:pic>
        <p:nvPicPr>
          <p:cNvPr id="727" name="Google Shape;7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/>
          <p:nvPr>
            <p:ph type="title"/>
          </p:nvPr>
        </p:nvSpPr>
        <p:spPr>
          <a:xfrm>
            <a:off x="329300" y="361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550" name="Google Shape;550;p39"/>
          <p:cNvSpPr txBox="1"/>
          <p:nvPr/>
        </p:nvSpPr>
        <p:spPr>
          <a:xfrm>
            <a:off x="819150" y="907050"/>
            <a:ext cx="5609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Yann Fornier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25" y="2173338"/>
            <a:ext cx="2163501" cy="113583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9"/>
          <p:cNvSpPr txBox="1"/>
          <p:nvPr>
            <p:ph idx="1" type="body"/>
          </p:nvPr>
        </p:nvSpPr>
        <p:spPr>
          <a:xfrm>
            <a:off x="472175" y="1505550"/>
            <a:ext cx="67377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Ingénieur en Aérospatial - Data Manager - Support à la digitalisation dans la stratégie d’entreprise.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825" y="361325"/>
            <a:ext cx="1506225" cy="15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300" y="3524700"/>
            <a:ext cx="2163502" cy="10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931" y="3440363"/>
            <a:ext cx="2677805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5450" y="3899000"/>
            <a:ext cx="1958026" cy="59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39"/>
          <p:cNvGrpSpPr/>
          <p:nvPr/>
        </p:nvGrpSpPr>
        <p:grpSpPr>
          <a:xfrm>
            <a:off x="5826125" y="3502663"/>
            <a:ext cx="2787872" cy="1381650"/>
            <a:chOff x="329300" y="3489988"/>
            <a:chExt cx="2787872" cy="1381650"/>
          </a:xfrm>
        </p:grpSpPr>
        <p:pic>
          <p:nvPicPr>
            <p:cNvPr id="558" name="Google Shape;558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45500" y="3725489"/>
              <a:ext cx="1571672" cy="88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300" y="3489988"/>
              <a:ext cx="1381650" cy="1381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" name="Google Shape;56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7675" y="1916637"/>
            <a:ext cx="2274885" cy="13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7"/>
          <p:cNvSpPr txBox="1"/>
          <p:nvPr>
            <p:ph type="ctrTitle"/>
          </p:nvPr>
        </p:nvSpPr>
        <p:spPr>
          <a:xfrm>
            <a:off x="824000" y="1613825"/>
            <a:ext cx="7343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services d’interconnexion</a:t>
            </a:r>
            <a:endParaRPr/>
          </a:p>
        </p:txBody>
      </p:sp>
      <p:pic>
        <p:nvPicPr>
          <p:cNvPr id="733" name="Google Shape;7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249225"/>
            <a:ext cx="4848900" cy="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services d’interconnexion</a:t>
            </a:r>
            <a:endParaRPr/>
          </a:p>
        </p:txBody>
      </p:sp>
      <p:sp>
        <p:nvSpPr>
          <p:cNvPr id="739" name="Google Shape;739;p58"/>
          <p:cNvSpPr txBox="1"/>
          <p:nvPr>
            <p:ph idx="1" type="body"/>
          </p:nvPr>
        </p:nvSpPr>
        <p:spPr>
          <a:xfrm>
            <a:off x="1303800" y="1990050"/>
            <a:ext cx="3268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Telnet (Terminal Network ou Telecommunication Network) est un protocole utilisé sur tout réseau TCP/IP.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Il permet de communiquer avec un serveur distant en échangeant des lignes de textes et en recevant des réponses sous forme de texte.</a:t>
            </a:r>
            <a:endParaRPr/>
          </a:p>
        </p:txBody>
      </p:sp>
      <p:pic>
        <p:nvPicPr>
          <p:cNvPr id="740" name="Google Shape;7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650" y="1797275"/>
            <a:ext cx="26765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services d’interconnexion</a:t>
            </a:r>
            <a:endParaRPr/>
          </a:p>
        </p:txBody>
      </p:sp>
      <p:sp>
        <p:nvSpPr>
          <p:cNvPr id="747" name="Google Shape;747;p59"/>
          <p:cNvSpPr txBox="1"/>
          <p:nvPr>
            <p:ph idx="1" type="body"/>
          </p:nvPr>
        </p:nvSpPr>
        <p:spPr>
          <a:xfrm>
            <a:off x="1303800" y="1648500"/>
            <a:ext cx="24132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 SSH ( Secure SHell ) est un protocole réseau qui permet aux administrateurs d’accéder un distance à un ordinateur. Il agit sur le port TCP 22.</a:t>
            </a:r>
            <a:endParaRPr/>
          </a:p>
        </p:txBody>
      </p:sp>
      <p:pic>
        <p:nvPicPr>
          <p:cNvPr id="748" name="Google Shape;7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031" y="1648500"/>
            <a:ext cx="4491920" cy="2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0"/>
          <p:cNvSpPr txBox="1"/>
          <p:nvPr>
            <p:ph type="ctrTitle"/>
          </p:nvPr>
        </p:nvSpPr>
        <p:spPr>
          <a:xfrm>
            <a:off x="824000" y="1613825"/>
            <a:ext cx="6097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types de réseaux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663" y="1124525"/>
            <a:ext cx="1173711" cy="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1"/>
          <p:cNvSpPr txBox="1"/>
          <p:nvPr>
            <p:ph type="title"/>
          </p:nvPr>
        </p:nvSpPr>
        <p:spPr>
          <a:xfrm>
            <a:off x="1303800" y="598575"/>
            <a:ext cx="70305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distingue plusieurs types de réseaux</a:t>
            </a:r>
            <a:endParaRPr/>
          </a:p>
        </p:txBody>
      </p:sp>
      <p:pic>
        <p:nvPicPr>
          <p:cNvPr id="760" name="Google Shape;7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200" y="1992400"/>
            <a:ext cx="3881100" cy="2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/>
          <p:nvPr/>
        </p:nvSpPr>
        <p:spPr>
          <a:xfrm>
            <a:off x="2511475" y="1376300"/>
            <a:ext cx="3998400" cy="61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GAN : Global Area Network</a:t>
            </a: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2511475" y="4391775"/>
            <a:ext cx="3998400" cy="61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 : Personal Area Network</a:t>
            </a:r>
            <a:endParaRPr/>
          </a:p>
        </p:txBody>
      </p:sp>
      <p:pic>
        <p:nvPicPr>
          <p:cNvPr id="763" name="Google Shape;76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307" y="1780950"/>
            <a:ext cx="844124" cy="4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5487" y="4461225"/>
            <a:ext cx="312914" cy="47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1"/>
          <p:cNvPicPr preferRelativeResize="0"/>
          <p:nvPr/>
        </p:nvPicPr>
        <p:blipFill rotWithShape="1">
          <a:blip r:embed="rId8">
            <a:alphaModFix/>
          </a:blip>
          <a:srcRect b="7493" l="0" r="0" t="0"/>
          <a:stretch/>
        </p:blipFill>
        <p:spPr>
          <a:xfrm>
            <a:off x="6775475" y="3957755"/>
            <a:ext cx="312925" cy="31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/>
          <p:nvPr/>
        </p:nvSpPr>
        <p:spPr>
          <a:xfrm>
            <a:off x="6150688" y="1339025"/>
            <a:ext cx="2020200" cy="19185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PAN (Personal Area Network)</a:t>
            </a:r>
            <a:endParaRPr/>
          </a:p>
        </p:txBody>
      </p:sp>
      <p:sp>
        <p:nvSpPr>
          <p:cNvPr id="773" name="Google Shape;773;p62"/>
          <p:cNvSpPr txBox="1"/>
          <p:nvPr>
            <p:ph idx="1" type="body"/>
          </p:nvPr>
        </p:nvSpPr>
        <p:spPr>
          <a:xfrm>
            <a:off x="923100" y="1668600"/>
            <a:ext cx="4250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</a:rPr>
              <a:t>Un réseau personnel (PAN) relie les appareils électroniques situés dans l'environnement immédiat d'un utilisateur. 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222222"/>
                </a:solidFill>
              </a:rPr>
              <a:t>La taille d'un PAN varie de quelques centimètres à quelques mètres. 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222222"/>
                </a:solidFill>
              </a:rPr>
              <a:t>L'un des exemples concrets les plus courants d'un PAN est la connexion entre une oreillette Bluetooth et un smartphone. </a:t>
            </a:r>
            <a:endParaRPr/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6655163" y="2335625"/>
            <a:ext cx="2020200" cy="1918500"/>
            <a:chOff x="6655163" y="2335625"/>
            <a:chExt cx="2020200" cy="1918500"/>
          </a:xfrm>
        </p:grpSpPr>
        <p:sp>
          <p:nvSpPr>
            <p:cNvPr id="776" name="Google Shape;776;p62"/>
            <p:cNvSpPr/>
            <p:nvPr/>
          </p:nvSpPr>
          <p:spPr>
            <a:xfrm>
              <a:off x="6655163" y="2335625"/>
              <a:ext cx="2020200" cy="19185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7" name="Google Shape;777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08812" y="3056237"/>
              <a:ext cx="312914" cy="477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8" name="Google Shape;778;p62"/>
          <p:cNvPicPr preferRelativeResize="0"/>
          <p:nvPr/>
        </p:nvPicPr>
        <p:blipFill rotWithShape="1">
          <a:blip r:embed="rId5">
            <a:alphaModFix/>
          </a:blip>
          <a:srcRect b="7493" l="0" r="0" t="0"/>
          <a:stretch/>
        </p:blipFill>
        <p:spPr>
          <a:xfrm>
            <a:off x="6921251" y="2059622"/>
            <a:ext cx="479099" cy="4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/>
        </p:nvSpPr>
        <p:spPr>
          <a:xfrm>
            <a:off x="7906100" y="4085150"/>
            <a:ext cx="9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12m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0" name="Google Shape;780;p62"/>
          <p:cNvSpPr txBox="1"/>
          <p:nvPr/>
        </p:nvSpPr>
        <p:spPr>
          <a:xfrm>
            <a:off x="7601275" y="1197675"/>
            <a:ext cx="9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35m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781" name="Google Shape;781;p62"/>
          <p:cNvGrpSpPr/>
          <p:nvPr/>
        </p:nvGrpSpPr>
        <p:grpSpPr>
          <a:xfrm>
            <a:off x="6707255" y="3324100"/>
            <a:ext cx="1627045" cy="1010575"/>
            <a:chOff x="6066230" y="3728500"/>
            <a:chExt cx="1627045" cy="1010575"/>
          </a:xfrm>
        </p:grpSpPr>
        <p:pic>
          <p:nvPicPr>
            <p:cNvPr id="782" name="Google Shape;782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8600" y="4022325"/>
              <a:ext cx="316570" cy="31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62"/>
            <p:cNvSpPr/>
            <p:nvPr/>
          </p:nvSpPr>
          <p:spPr>
            <a:xfrm>
              <a:off x="6066230" y="3728500"/>
              <a:ext cx="861300" cy="904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2"/>
            <p:cNvSpPr txBox="1"/>
            <p:nvPr/>
          </p:nvSpPr>
          <p:spPr>
            <a:xfrm>
              <a:off x="6748875" y="4338875"/>
              <a:ext cx="9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Nunito"/>
                  <a:ea typeface="Nunito"/>
                  <a:cs typeface="Nunito"/>
                  <a:sym typeface="Nunito"/>
                </a:rPr>
                <a:t>0,2m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LAN (Local Area Network)</a:t>
            </a:r>
            <a:endParaRPr/>
          </a:p>
        </p:txBody>
      </p:sp>
      <p:sp>
        <p:nvSpPr>
          <p:cNvPr id="790" name="Google Shape;790;p63"/>
          <p:cNvSpPr txBox="1"/>
          <p:nvPr>
            <p:ph idx="1" type="body"/>
          </p:nvPr>
        </p:nvSpPr>
        <p:spPr>
          <a:xfrm>
            <a:off x="1303800" y="1456650"/>
            <a:ext cx="70305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LAN (Local Area Network) est un ensemble d’ordinateurs appartenant à une organisation et reliés entre eux dans une petite aire géographique par un réseau, souvent à l’aide d’une même technologie.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Il existe deux modes de fonctionnement : le </a:t>
            </a:r>
            <a:r>
              <a:rPr b="1" lang="fr"/>
              <a:t>Peer-to-Peer (pair à pair) et le client/serveur.</a:t>
            </a:r>
            <a:endParaRPr/>
          </a:p>
        </p:txBody>
      </p:sp>
      <p:pic>
        <p:nvPicPr>
          <p:cNvPr id="791" name="Google Shape;7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00" y="2812950"/>
            <a:ext cx="3390377" cy="20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Peer-to-Peer (le P2P)</a:t>
            </a:r>
            <a:endParaRPr/>
          </a:p>
        </p:txBody>
      </p:sp>
      <p:sp>
        <p:nvSpPr>
          <p:cNvPr id="798" name="Google Shape;798;p64"/>
          <p:cNvSpPr txBox="1"/>
          <p:nvPr>
            <p:ph idx="1" type="body"/>
          </p:nvPr>
        </p:nvSpPr>
        <p:spPr>
          <a:xfrm>
            <a:off x="1303800" y="1990050"/>
            <a:ext cx="70305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Peer-to-Peer ou “Pair-à-pair” en français décrit un modèle de réseau distribué.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Chaque ordinateur joue à la fois le rôle de client et de serveur. </a:t>
            </a:r>
            <a:endParaRPr/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50" y="3456320"/>
            <a:ext cx="2994198" cy="5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019" y="2990900"/>
            <a:ext cx="1074951" cy="15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750" y="3367874"/>
            <a:ext cx="3675827" cy="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MAN (Metropolitan Area Network)</a:t>
            </a:r>
            <a:endParaRPr/>
          </a:p>
        </p:txBody>
      </p:sp>
      <p:sp>
        <p:nvSpPr>
          <p:cNvPr id="807" name="Google Shape;807;p65"/>
          <p:cNvSpPr txBox="1"/>
          <p:nvPr>
            <p:ph idx="1" type="body"/>
          </p:nvPr>
        </p:nvSpPr>
        <p:spPr>
          <a:xfrm>
            <a:off x="721150" y="1795925"/>
            <a:ext cx="3850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b="1" lang="fr"/>
              <a:t>MAN</a:t>
            </a:r>
            <a:r>
              <a:rPr lang="fr"/>
              <a:t> (Metropolitan Area Network) interconnectent plusieurs LAN géographiquement proches à des débits importants.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Un MAN est formé de commutateurs ou de routeurs interconnectés par des liens hauts débit.</a:t>
            </a:r>
            <a:endParaRPr/>
          </a:p>
        </p:txBody>
      </p:sp>
      <p:pic>
        <p:nvPicPr>
          <p:cNvPr id="808" name="Google Shape;8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450" y="1597875"/>
            <a:ext cx="34766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WAN (Wide Area Network)</a:t>
            </a:r>
            <a:endParaRPr/>
          </a:p>
        </p:txBody>
      </p:sp>
      <p:sp>
        <p:nvSpPr>
          <p:cNvPr id="815" name="Google Shape;815;p66"/>
          <p:cNvSpPr txBox="1"/>
          <p:nvPr>
            <p:ph idx="1" type="body"/>
          </p:nvPr>
        </p:nvSpPr>
        <p:spPr>
          <a:xfrm>
            <a:off x="1223425" y="1795925"/>
            <a:ext cx="3568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</a:t>
            </a:r>
            <a:r>
              <a:rPr b="1" lang="fr"/>
              <a:t>WAN</a:t>
            </a:r>
            <a:r>
              <a:rPr lang="fr"/>
              <a:t> (Wide Area Network ou réseau étendu) interconnecte plusieurs LANs à travers de grandes distances géographiques.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Les débits disponibles sur un WAN résultent d’un arbitrage avec le coût des liaisons et peuvent être faibles.</a:t>
            </a:r>
            <a:endParaRPr/>
          </a:p>
        </p:txBody>
      </p:sp>
      <p:pic>
        <p:nvPicPr>
          <p:cNvPr id="816" name="Google Shape;8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"/>
          <p:cNvSpPr txBox="1"/>
          <p:nvPr>
            <p:ph type="title"/>
          </p:nvPr>
        </p:nvSpPr>
        <p:spPr>
          <a:xfrm>
            <a:off x="329300" y="361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pic>
        <p:nvPicPr>
          <p:cNvPr id="566" name="Google Shape;5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825" y="361325"/>
            <a:ext cx="1506225" cy="15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0"/>
          <p:cNvSpPr txBox="1"/>
          <p:nvPr/>
        </p:nvSpPr>
        <p:spPr>
          <a:xfrm>
            <a:off x="819150" y="907050"/>
            <a:ext cx="5609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Yann Fornier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40"/>
          <p:cNvSpPr txBox="1"/>
          <p:nvPr/>
        </p:nvSpPr>
        <p:spPr>
          <a:xfrm>
            <a:off x="746425" y="1404275"/>
            <a:ext cx="60060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Enseignant en Informatique - Ecole d’Ingénieur, Ecole de Commerce, Université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Domaines privilégiés : Informatique Quantique, Cloud Computing, Blockchain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301" y="372074"/>
            <a:ext cx="915625" cy="93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825" y="281062"/>
            <a:ext cx="1069600" cy="111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1950" y="2487500"/>
            <a:ext cx="1483625" cy="12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900" y="2738176"/>
            <a:ext cx="2314348" cy="7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5833" y="2878731"/>
            <a:ext cx="3466467" cy="59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40"/>
          <p:cNvGrpSpPr/>
          <p:nvPr/>
        </p:nvGrpSpPr>
        <p:grpSpPr>
          <a:xfrm>
            <a:off x="2186279" y="3565882"/>
            <a:ext cx="4771433" cy="1376055"/>
            <a:chOff x="1203254" y="3627107"/>
            <a:chExt cx="4771433" cy="1376055"/>
          </a:xfrm>
        </p:grpSpPr>
        <p:pic>
          <p:nvPicPr>
            <p:cNvPr id="575" name="Google Shape;575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03254" y="3703289"/>
              <a:ext cx="1069599" cy="106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627967" y="3780314"/>
              <a:ext cx="1069599" cy="106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77687" y="4017475"/>
              <a:ext cx="1197000" cy="59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4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75575" y="3627107"/>
              <a:ext cx="1924625" cy="13760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GAN : Global Area Network</a:t>
            </a:r>
            <a:endParaRPr/>
          </a:p>
        </p:txBody>
      </p:sp>
      <p:sp>
        <p:nvSpPr>
          <p:cNvPr id="822" name="Google Shape;822;p6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rgbClr val="686868"/>
                </a:solidFill>
                <a:highlight>
                  <a:srgbClr val="FFFFFF"/>
                </a:highlight>
              </a:rPr>
              <a:t>Le GAN peut se composer de l’interconnexion de WAN qui peut se faire via des connexions par satellites ou des backbones (câbles sous-marins).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GAN : Global Area Network</a:t>
            </a:r>
            <a:endParaRPr/>
          </a:p>
        </p:txBody>
      </p:sp>
      <p:pic>
        <p:nvPicPr>
          <p:cNvPr id="828" name="Google Shape;8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63" y="1448900"/>
            <a:ext cx="5761467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663" y="1124525"/>
            <a:ext cx="1173711" cy="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9"/>
          <p:cNvSpPr txBox="1"/>
          <p:nvPr>
            <p:ph type="ctrTitle"/>
          </p:nvPr>
        </p:nvSpPr>
        <p:spPr>
          <a:xfrm>
            <a:off x="824000" y="1613825"/>
            <a:ext cx="8076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services de gestion de fichiers</a:t>
            </a:r>
            <a:endParaRPr/>
          </a:p>
        </p:txBody>
      </p:sp>
      <p:pic>
        <p:nvPicPr>
          <p:cNvPr id="836" name="Google Shape;8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249225"/>
            <a:ext cx="4848900" cy="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services de gestion de fichiers </a:t>
            </a:r>
            <a:endParaRPr/>
          </a:p>
        </p:txBody>
      </p:sp>
      <p:sp>
        <p:nvSpPr>
          <p:cNvPr id="842" name="Google Shape;842;p70"/>
          <p:cNvSpPr txBox="1"/>
          <p:nvPr>
            <p:ph idx="1" type="body"/>
          </p:nvPr>
        </p:nvSpPr>
        <p:spPr>
          <a:xfrm>
            <a:off x="984500" y="1795925"/>
            <a:ext cx="408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FTP : File Transfer Protocol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(Protocole de transfert de fichier)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Protocole destiné au partage de fichiers sur un réseau TCP/IP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La variante de FTP protégée par les protocoles SSL(Secure Sockets Layer) ou TLS(Transport Layer Security)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(SSL étant le prédécesseur de TLS) s’appelle FTPS</a:t>
            </a:r>
            <a:endParaRPr/>
          </a:p>
        </p:txBody>
      </p:sp>
      <p:pic>
        <p:nvPicPr>
          <p:cNvPr id="843" name="Google Shape;8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2061700"/>
            <a:ext cx="4267200" cy="21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Déroulé du programme</a:t>
            </a:r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377650" y="2046650"/>
            <a:ext cx="3473100" cy="1323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 séance de cours</a:t>
            </a:r>
            <a:endParaRPr/>
          </a:p>
        </p:txBody>
      </p:sp>
      <p:sp>
        <p:nvSpPr>
          <p:cNvPr id="585" name="Google Shape;585;p41"/>
          <p:cNvSpPr/>
          <p:nvPr/>
        </p:nvSpPr>
        <p:spPr>
          <a:xfrm>
            <a:off x="478500" y="2440550"/>
            <a:ext cx="15759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Théorie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1h30 </a:t>
            </a:r>
            <a:endParaRPr/>
          </a:p>
        </p:txBody>
      </p:sp>
      <p:sp>
        <p:nvSpPr>
          <p:cNvPr id="586" name="Google Shape;586;p41"/>
          <p:cNvSpPr/>
          <p:nvPr/>
        </p:nvSpPr>
        <p:spPr>
          <a:xfrm>
            <a:off x="2162600" y="2440550"/>
            <a:ext cx="15759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Pratique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3h </a:t>
            </a: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5005425" y="2046650"/>
            <a:ext cx="3473100" cy="1323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5106275" y="2440550"/>
            <a:ext cx="15759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1h30 </a:t>
            </a: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6790375" y="2440550"/>
            <a:ext cx="1575900" cy="86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TP noté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3h </a:t>
            </a:r>
            <a:endParaRPr/>
          </a:p>
        </p:txBody>
      </p:sp>
      <p:pic>
        <p:nvPicPr>
          <p:cNvPr id="590" name="Google Shape;5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1"/>
          <p:cNvSpPr txBox="1"/>
          <p:nvPr/>
        </p:nvSpPr>
        <p:spPr>
          <a:xfrm>
            <a:off x="3390900" y="1974050"/>
            <a:ext cx="55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x5</a:t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/>
          <p:nvPr>
            <p:ph type="title"/>
          </p:nvPr>
        </p:nvSpPr>
        <p:spPr>
          <a:xfrm>
            <a:off x="1303800" y="598575"/>
            <a:ext cx="70305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détaillé du module</a:t>
            </a:r>
            <a:endParaRPr/>
          </a:p>
        </p:txBody>
      </p:sp>
      <p:pic>
        <p:nvPicPr>
          <p:cNvPr id="597" name="Google Shape;5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/>
          <p:nvPr/>
        </p:nvSpPr>
        <p:spPr>
          <a:xfrm>
            <a:off x="412600" y="1316025"/>
            <a:ext cx="1520700" cy="86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1</a:t>
            </a: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2069975" y="1316053"/>
            <a:ext cx="1520700" cy="86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2</a:t>
            </a:r>
            <a:endParaRPr/>
          </a:p>
        </p:txBody>
      </p:sp>
      <p:sp>
        <p:nvSpPr>
          <p:cNvPr id="600" name="Google Shape;600;p42"/>
          <p:cNvSpPr/>
          <p:nvPr/>
        </p:nvSpPr>
        <p:spPr>
          <a:xfrm>
            <a:off x="3727350" y="1316053"/>
            <a:ext cx="1520700" cy="86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3</a:t>
            </a: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5384725" y="1316053"/>
            <a:ext cx="1520700" cy="86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4</a:t>
            </a:r>
            <a:endParaRPr/>
          </a:p>
        </p:txBody>
      </p:sp>
      <p:sp>
        <p:nvSpPr>
          <p:cNvPr id="602" name="Google Shape;602;p42"/>
          <p:cNvSpPr/>
          <p:nvPr/>
        </p:nvSpPr>
        <p:spPr>
          <a:xfrm>
            <a:off x="7042100" y="1316053"/>
            <a:ext cx="1520700" cy="86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5</a:t>
            </a: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514900" y="2330875"/>
            <a:ext cx="1316100" cy="4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Les réseaux</a:t>
            </a:r>
            <a:endParaRPr b="1"/>
          </a:p>
        </p:txBody>
      </p:sp>
      <p:sp>
        <p:nvSpPr>
          <p:cNvPr id="604" name="Google Shape;604;p42"/>
          <p:cNvSpPr/>
          <p:nvPr/>
        </p:nvSpPr>
        <p:spPr>
          <a:xfrm>
            <a:off x="2172275" y="2330875"/>
            <a:ext cx="1316100" cy="4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Internet</a:t>
            </a:r>
            <a:endParaRPr b="1"/>
          </a:p>
        </p:txBody>
      </p:sp>
      <p:sp>
        <p:nvSpPr>
          <p:cNvPr id="605" name="Google Shape;605;p42"/>
          <p:cNvSpPr/>
          <p:nvPr/>
        </p:nvSpPr>
        <p:spPr>
          <a:xfrm>
            <a:off x="3829650" y="2330875"/>
            <a:ext cx="1316100" cy="4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Conteneurisation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et déploiement</a:t>
            </a:r>
            <a:endParaRPr b="1" sz="1000"/>
          </a:p>
        </p:txBody>
      </p:sp>
      <p:sp>
        <p:nvSpPr>
          <p:cNvPr id="606" name="Google Shape;606;p42"/>
          <p:cNvSpPr/>
          <p:nvPr/>
        </p:nvSpPr>
        <p:spPr>
          <a:xfrm>
            <a:off x="5487025" y="2330875"/>
            <a:ext cx="1316100" cy="4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/>
              <a:t>Le logging et le monitoring</a:t>
            </a:r>
            <a:endParaRPr b="1" sz="1300"/>
          </a:p>
        </p:txBody>
      </p:sp>
      <p:sp>
        <p:nvSpPr>
          <p:cNvPr id="607" name="Google Shape;607;p42"/>
          <p:cNvSpPr/>
          <p:nvPr/>
        </p:nvSpPr>
        <p:spPr>
          <a:xfrm>
            <a:off x="7144400" y="2330875"/>
            <a:ext cx="1316100" cy="47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La sécurité en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entreprise</a:t>
            </a:r>
            <a:endParaRPr b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réseaux</a:t>
            </a:r>
            <a:endParaRPr/>
          </a:p>
        </p:txBody>
      </p:sp>
      <p:pic>
        <p:nvPicPr>
          <p:cNvPr id="613" name="Google Shape;6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00" y="249225"/>
            <a:ext cx="4848900" cy="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réseaux</a:t>
            </a:r>
            <a:endParaRPr/>
          </a:p>
        </p:txBody>
      </p:sp>
      <p:sp>
        <p:nvSpPr>
          <p:cNvPr id="619" name="Google Shape;619;p44"/>
          <p:cNvSpPr txBox="1"/>
          <p:nvPr>
            <p:ph idx="1" type="body"/>
          </p:nvPr>
        </p:nvSpPr>
        <p:spPr>
          <a:xfrm>
            <a:off x="822600" y="2288900"/>
            <a:ext cx="3749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 terme générique de </a:t>
            </a:r>
            <a:r>
              <a:rPr b="1" lang="fr"/>
              <a:t>réseau </a:t>
            </a:r>
            <a:r>
              <a:rPr lang="fr"/>
              <a:t>définit un ensemble d’entités interconnectées les unes avec les autres. </a:t>
            </a:r>
            <a:endParaRPr/>
          </a:p>
        </p:txBody>
      </p:sp>
      <p:pic>
        <p:nvPicPr>
          <p:cNvPr id="620" name="Google Shape;6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400" y="1597875"/>
            <a:ext cx="4177800" cy="238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réseaux</a:t>
            </a:r>
            <a:endParaRPr/>
          </a:p>
        </p:txBody>
      </p:sp>
      <p:sp>
        <p:nvSpPr>
          <p:cNvPr id="627" name="Google Shape;627;p45"/>
          <p:cNvSpPr txBox="1"/>
          <p:nvPr>
            <p:ph idx="1" type="body"/>
          </p:nvPr>
        </p:nvSpPr>
        <p:spPr>
          <a:xfrm>
            <a:off x="912000" y="1597875"/>
            <a:ext cx="3749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réseau informatique peut servir à plusieurs buts distincts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→ Le partage de ressources (fichiers, applications ou matériels, connexion à internet, etc..)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→ La communication entre personnes (courrier électronique, discussion en direct, etc..)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→ La communication entre processus (entre des ordinateurs industriels par exemple)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400" y="1597875"/>
            <a:ext cx="4177800" cy="238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topologies</a:t>
            </a:r>
            <a:endParaRPr/>
          </a:p>
        </p:txBody>
      </p:sp>
      <p:sp>
        <p:nvSpPr>
          <p:cNvPr id="635" name="Google Shape;635;p46"/>
          <p:cNvSpPr txBox="1"/>
          <p:nvPr>
            <p:ph idx="1" type="body"/>
          </p:nvPr>
        </p:nvSpPr>
        <p:spPr>
          <a:xfrm>
            <a:off x="701050" y="2398725"/>
            <a:ext cx="38094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domaine de l’architecture réseau, il existe certains types de topologies récurrentes.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Ces dernières permettent de définir comment les équipements sont interconnectés.</a:t>
            </a:r>
            <a:endParaRPr/>
          </a:p>
        </p:txBody>
      </p:sp>
      <p:pic>
        <p:nvPicPr>
          <p:cNvPr id="636" name="Google Shape;6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75" y="1661175"/>
            <a:ext cx="3984125" cy="267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25" y="4535575"/>
            <a:ext cx="1744050" cy="3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